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1"/>
  </p:notesMasterIdLst>
  <p:sldIdLst>
    <p:sldId id="271" r:id="rId2"/>
    <p:sldId id="275" r:id="rId3"/>
    <p:sldId id="295" r:id="rId4"/>
    <p:sldId id="297" r:id="rId5"/>
    <p:sldId id="298" r:id="rId6"/>
    <p:sldId id="299" r:id="rId7"/>
    <p:sldId id="279" r:id="rId8"/>
    <p:sldId id="280" r:id="rId9"/>
    <p:sldId id="301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6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78369"/>
            <a:ext cx="8077200" cy="1673352"/>
          </a:xfrm>
        </p:spPr>
        <p:txBody>
          <a:bodyPr>
            <a:normAutofit/>
          </a:bodyPr>
          <a:lstStyle/>
          <a:p>
            <a:r>
              <a:rPr lang="en-US" dirty="0"/>
              <a:t>Decision Theory (2)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3BBF4CA-50E2-6D4D-94DD-5F77B201CDF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810"/>
    </mc:Choice>
    <mc:Fallback>
      <p:transition spd="slow" advTm="13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Regret is a backwards-looking concept</a:t>
            </a:r>
          </a:p>
          <a:p>
            <a:pPr lvl="1"/>
            <a:r>
              <a:rPr lang="en-US" dirty="0"/>
              <a:t>aka, “opportunity loss”</a:t>
            </a:r>
          </a:p>
          <a:p>
            <a:pPr lvl="1"/>
            <a:r>
              <a:rPr lang="en-US" dirty="0"/>
              <a:t>Given the outcome, how much better could I have done by making a different choice? </a:t>
            </a:r>
          </a:p>
          <a:p>
            <a:pPr lvl="1"/>
            <a:r>
              <a:rPr lang="en-US" dirty="0">
                <a:solidFill>
                  <a:srgbClr val="800000"/>
                </a:solidFill>
              </a:rPr>
              <a:t>Minimize</a:t>
            </a:r>
            <a:r>
              <a:rPr lang="en-US" dirty="0"/>
              <a:t> rather than maximize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781CA4A-D8B9-0D44-8664-AF1C682BF8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67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71"/>
    </mc:Choice>
    <mc:Fallback>
      <p:transition spd="slow" advTm="183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Regret/opportunity loss table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9175133"/>
              </p:ext>
            </p:extLst>
          </p:nvPr>
        </p:nvGraphicFramePr>
        <p:xfrm>
          <a:off x="1376587" y="1731112"/>
          <a:ext cx="6449792" cy="20620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3719">
                <a:tc>
                  <a:txBody>
                    <a:bodyPr/>
                    <a:lstStyle/>
                    <a:p>
                      <a:r>
                        <a:rPr lang="en-US" sz="1600" dirty="0"/>
                        <a:t>Security Investment/Threat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Low </a:t>
                      </a:r>
                    </a:p>
                    <a:p>
                      <a:r>
                        <a:rPr lang="en-US" sz="1600" dirty="0"/>
                        <a:t>Threat 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Med </a:t>
                      </a:r>
                    </a:p>
                    <a:p>
                      <a:r>
                        <a:rPr lang="en-US" sz="1600" dirty="0"/>
                        <a:t>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High</a:t>
                      </a:r>
                      <a:r>
                        <a:rPr lang="en-US" sz="1600" baseline="0" dirty="0"/>
                        <a:t> </a:t>
                      </a:r>
                    </a:p>
                    <a:p>
                      <a:r>
                        <a:rPr lang="en-US" sz="1600" baseline="0" dirty="0"/>
                        <a:t>Threat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041">
                <a:tc>
                  <a:txBody>
                    <a:bodyPr/>
                    <a:lstStyle/>
                    <a:p>
                      <a:r>
                        <a:rPr lang="en-US" sz="1600" dirty="0"/>
                        <a:t>Low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041">
                <a:tc>
                  <a:txBody>
                    <a:bodyPr/>
                    <a:lstStyle/>
                    <a:p>
                      <a:r>
                        <a:rPr lang="en-US" sz="1600" dirty="0"/>
                        <a:t>Med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-1000</a:t>
                      </a:r>
                    </a:p>
                  </a:txBody>
                  <a:tcPr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3041">
                <a:tc>
                  <a:txBody>
                    <a:bodyPr/>
                    <a:lstStyle/>
                    <a:p>
                      <a:r>
                        <a:rPr lang="en-US" sz="1600" dirty="0"/>
                        <a:t>High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-2,500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-1,500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-3,000</a:t>
                      </a:r>
                    </a:p>
                  </a:txBody>
                  <a:tcPr>
                    <a:solidFill>
                      <a:srgbClr val="336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081783"/>
              </p:ext>
            </p:extLst>
          </p:nvPr>
        </p:nvGraphicFramePr>
        <p:xfrm>
          <a:off x="1376587" y="4925469"/>
          <a:ext cx="6449792" cy="12391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13041">
                <a:tc>
                  <a:txBody>
                    <a:bodyPr/>
                    <a:lstStyle/>
                    <a:p>
                      <a:r>
                        <a:rPr lang="en-US" sz="1600" dirty="0"/>
                        <a:t>Low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12,000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3041">
                <a:tc>
                  <a:txBody>
                    <a:bodyPr/>
                    <a:lstStyle/>
                    <a:p>
                      <a:r>
                        <a:rPr lang="en-US" sz="1600" dirty="0"/>
                        <a:t>Med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7,000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3041">
                <a:tc>
                  <a:txBody>
                    <a:bodyPr/>
                    <a:lstStyle/>
                    <a:p>
                      <a:r>
                        <a:rPr lang="en-US" sz="1600" dirty="0"/>
                        <a:t>High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2,500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468240" y="4072244"/>
            <a:ext cx="61698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Calculating regret: for each outcome, take the value of the best</a:t>
            </a:r>
          </a:p>
          <a:p>
            <a:r>
              <a:rPr lang="en-US" i="1" dirty="0"/>
              <a:t>outcome for this state and subtract the outcome for this action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52770" y="6301409"/>
            <a:ext cx="15052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Regret Table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E3D9509-2815-734A-B634-4190FFB941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114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9949"/>
    </mc:Choice>
    <mc:Fallback>
      <p:transition spd="slow" advTm="179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Minimizing Expected Regret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639611"/>
              </p:ext>
            </p:extLst>
          </p:nvPr>
        </p:nvGraphicFramePr>
        <p:xfrm>
          <a:off x="342220" y="2647695"/>
          <a:ext cx="6449792" cy="24985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Security Investment/Threat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</a:t>
                      </a:r>
                    </a:p>
                    <a:p>
                      <a:r>
                        <a:rPr lang="en-US" dirty="0"/>
                        <a:t>Threat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 </a:t>
                      </a:r>
                    </a:p>
                    <a:p>
                      <a:r>
                        <a:rPr lang="en-US" dirty="0"/>
                        <a:t>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  <a:r>
                        <a:rPr lang="en-US" baseline="0" dirty="0"/>
                        <a:t> </a:t>
                      </a:r>
                    </a:p>
                    <a:p>
                      <a:r>
                        <a:rPr lang="en-US" baseline="0" dirty="0"/>
                        <a:t>Threat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Low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Med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High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51244" y="2093264"/>
            <a:ext cx="571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0.5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03178" y="2093264"/>
            <a:ext cx="583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0.4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08928" y="2104575"/>
            <a:ext cx="562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0.1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220" y="2180332"/>
            <a:ext cx="1359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90"/>
                </a:solidFill>
              </a:rPr>
              <a:t>Likelihood: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13783" y="1826389"/>
            <a:ext cx="11730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Expected </a:t>
            </a:r>
          </a:p>
          <a:p>
            <a:pPr algn="ctr"/>
            <a:r>
              <a:rPr lang="en-US" sz="2000" dirty="0">
                <a:solidFill>
                  <a:srgbClr val="800000"/>
                </a:solidFill>
              </a:rPr>
              <a:t>Regret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09748" y="3535461"/>
            <a:ext cx="7972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1800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09748" y="4084056"/>
            <a:ext cx="6458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950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09748" y="4652378"/>
            <a:ext cx="7814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1450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50735" y="5437203"/>
            <a:ext cx="55453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E(Med Security) = 0.5*500 + 0.4*0 + 0.1*7000 = 950</a:t>
            </a:r>
          </a:p>
        </p:txBody>
      </p:sp>
      <p:sp>
        <p:nvSpPr>
          <p:cNvPr id="16" name="Left Arrow 15"/>
          <p:cNvSpPr/>
          <p:nvPr/>
        </p:nvSpPr>
        <p:spPr>
          <a:xfrm>
            <a:off x="8510505" y="4240562"/>
            <a:ext cx="457200" cy="30515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56D1C6F-C4D1-4548-97FC-3CB2977A2D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256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65"/>
    </mc:Choice>
    <mc:Fallback>
      <p:transition spd="slow" advTm="64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Minimizing Maximum Regret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4823118"/>
              </p:ext>
            </p:extLst>
          </p:nvPr>
        </p:nvGraphicFramePr>
        <p:xfrm>
          <a:off x="342220" y="2647695"/>
          <a:ext cx="6449792" cy="24985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Security Investment/Threat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</a:t>
                      </a:r>
                    </a:p>
                    <a:p>
                      <a:r>
                        <a:rPr lang="en-US" dirty="0"/>
                        <a:t>Threat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 </a:t>
                      </a:r>
                    </a:p>
                    <a:p>
                      <a:r>
                        <a:rPr lang="en-US" dirty="0"/>
                        <a:t>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  <a:r>
                        <a:rPr lang="en-US" baseline="0" dirty="0"/>
                        <a:t> </a:t>
                      </a:r>
                    </a:p>
                    <a:p>
                      <a:r>
                        <a:rPr lang="en-US" baseline="0" dirty="0"/>
                        <a:t>Threat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Low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Med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High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51244" y="2093264"/>
            <a:ext cx="571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0.5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03178" y="2093264"/>
            <a:ext cx="583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0.4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08928" y="2104575"/>
            <a:ext cx="562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0.1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220" y="2180332"/>
            <a:ext cx="1359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90"/>
                </a:solidFill>
              </a:rPr>
              <a:t>Likelihood: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472769" y="1826389"/>
            <a:ext cx="12550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Maximum</a:t>
            </a:r>
          </a:p>
          <a:p>
            <a:pPr algn="ctr"/>
            <a:r>
              <a:rPr lang="en-US" sz="2000" dirty="0">
                <a:solidFill>
                  <a:srgbClr val="800000"/>
                </a:solidFill>
              </a:rPr>
              <a:t>Regret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09748" y="3535461"/>
            <a:ext cx="1035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12,000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09748" y="4084056"/>
            <a:ext cx="8717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7,000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09748" y="4652378"/>
            <a:ext cx="8809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2,500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67897" y="5437203"/>
            <a:ext cx="431102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Med Security = Max(500,0,7000) = 7000</a:t>
            </a:r>
          </a:p>
        </p:txBody>
      </p:sp>
      <p:sp>
        <p:nvSpPr>
          <p:cNvPr id="16" name="Left Arrow 15"/>
          <p:cNvSpPr/>
          <p:nvPr/>
        </p:nvSpPr>
        <p:spPr>
          <a:xfrm>
            <a:off x="8561063" y="4808884"/>
            <a:ext cx="457200" cy="30515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C0AC33F-EF38-5C49-985B-03DC187625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140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467"/>
    </mc:Choice>
    <mc:Fallback>
      <p:transition spd="slow" advTm="66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Decision Criteria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5287533"/>
              </p:ext>
            </p:extLst>
          </p:nvPr>
        </p:nvGraphicFramePr>
        <p:xfrm>
          <a:off x="457200" y="1879579"/>
          <a:ext cx="8229600" cy="34758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58627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Forward Looking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Backwards Looking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58627">
                <a:tc>
                  <a:txBody>
                    <a:bodyPr/>
                    <a:lstStyle/>
                    <a:p>
                      <a:r>
                        <a:rPr lang="en-US" sz="2800" dirty="0"/>
                        <a:t>Average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Maximize</a:t>
                      </a:r>
                      <a:r>
                        <a:rPr lang="en-US" sz="2800" baseline="0" dirty="0"/>
                        <a:t> Expected Value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Minimize</a:t>
                      </a:r>
                      <a:r>
                        <a:rPr lang="en-US" sz="2800" baseline="0" dirty="0"/>
                        <a:t> Expected Regret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8627">
                <a:tc>
                  <a:txBody>
                    <a:bodyPr/>
                    <a:lstStyle/>
                    <a:p>
                      <a:r>
                        <a:rPr lang="en-US" sz="2800" dirty="0"/>
                        <a:t>Worst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Maximize Minimum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Minimize Maximum</a:t>
                      </a:r>
                      <a:r>
                        <a:rPr lang="en-US" sz="2800" baseline="0" dirty="0"/>
                        <a:t> Regret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7200" y="5831704"/>
            <a:ext cx="7107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What are the strengths and weaknesses of these rules? 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EB87791-C7A8-8941-B3EB-25C8517944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699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217"/>
    </mc:Choice>
    <mc:Fallback>
      <p:transition spd="slow" advTm="97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Valuing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information in a decision problem? </a:t>
            </a:r>
          </a:p>
          <a:p>
            <a:pPr lvl="1"/>
            <a:r>
              <a:rPr lang="en-US" dirty="0"/>
              <a:t>How valuable is it to the decision maker?</a:t>
            </a:r>
          </a:p>
          <a:p>
            <a:pPr lvl="1"/>
            <a:r>
              <a:rPr lang="en-US" dirty="0"/>
              <a:t>What is the willingness to pay? </a:t>
            </a:r>
          </a:p>
          <a:p>
            <a:pPr lvl="1"/>
            <a:endParaRPr lang="en-US" dirty="0"/>
          </a:p>
          <a:p>
            <a:r>
              <a:rPr lang="en-US" dirty="0"/>
              <a:t>Information reduces uncertainty</a:t>
            </a:r>
          </a:p>
          <a:p>
            <a:pPr lvl="1"/>
            <a:r>
              <a:rPr lang="en-US" dirty="0"/>
              <a:t>In information theory, reduction of entropy</a:t>
            </a:r>
          </a:p>
          <a:p>
            <a:pPr lvl="1"/>
            <a:r>
              <a:rPr lang="en-US" dirty="0"/>
              <a:t>Entropy != value</a:t>
            </a:r>
          </a:p>
          <a:p>
            <a:pPr lvl="1"/>
            <a:r>
              <a:rPr lang="en-US" dirty="0"/>
              <a:t>If information does not change decision, we get the same payoff!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72D4D03-EBCB-EF45-996A-829B8F087E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532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0769"/>
    </mc:Choice>
    <mc:Fallback>
      <p:transition spd="slow" advTm="260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of Perfect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Upper bound on the value of information</a:t>
            </a:r>
          </a:p>
          <a:p>
            <a:r>
              <a:rPr lang="en-US" dirty="0">
                <a:solidFill>
                  <a:srgbClr val="800000"/>
                </a:solidFill>
              </a:rPr>
              <a:t>Value of Perfect Information: </a:t>
            </a:r>
            <a:r>
              <a:rPr lang="en-US" dirty="0"/>
              <a:t>difference between the maximum payoff knowing the outcome before making a decision and making the decision under uncertainty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7783" y="4785972"/>
            <a:ext cx="837901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6"/>
                </a:solidFill>
              </a:rPr>
              <a:t>Key idea: </a:t>
            </a:r>
            <a:r>
              <a:rPr lang="en-US" sz="2400" dirty="0"/>
              <a:t>perfect information allows you to make a different decision for  each state of the world, while uncertainty forces you to make the same  decision for ALL states of the world 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B1D133D-36F3-1E4E-8DA4-00BA616B6C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580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140"/>
    </mc:Choice>
    <mc:Fallback>
      <p:transition spd="slow" advTm="166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of Perfect Information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191448"/>
              </p:ext>
            </p:extLst>
          </p:nvPr>
        </p:nvGraphicFramePr>
        <p:xfrm>
          <a:off x="342220" y="2647695"/>
          <a:ext cx="6449792" cy="24985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Security Investment/Threat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</a:t>
                      </a:r>
                    </a:p>
                    <a:p>
                      <a:r>
                        <a:rPr lang="en-US" dirty="0"/>
                        <a:t>Threat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 </a:t>
                      </a:r>
                    </a:p>
                    <a:p>
                      <a:r>
                        <a:rPr lang="en-US" dirty="0"/>
                        <a:t>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  <a:r>
                        <a:rPr lang="en-US" baseline="0" dirty="0"/>
                        <a:t> </a:t>
                      </a:r>
                    </a:p>
                    <a:p>
                      <a:r>
                        <a:rPr lang="en-US" baseline="0" dirty="0"/>
                        <a:t>Threat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Low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Med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-1000</a:t>
                      </a:r>
                    </a:p>
                  </a:txBody>
                  <a:tcPr>
                    <a:solidFill>
                      <a:srgbClr val="3366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High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-3,000</a:t>
                      </a:r>
                    </a:p>
                  </a:txBody>
                  <a:tcPr>
                    <a:solidFill>
                      <a:srgbClr val="336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51244" y="2093264"/>
            <a:ext cx="571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0.5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03178" y="2093264"/>
            <a:ext cx="583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0.4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08928" y="2104575"/>
            <a:ext cx="562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0.1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220" y="2180332"/>
            <a:ext cx="1359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90"/>
                </a:solidFill>
              </a:rPr>
              <a:t>Likelihood: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13783" y="1826389"/>
            <a:ext cx="11730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Expected </a:t>
            </a:r>
          </a:p>
          <a:p>
            <a:pPr algn="ctr"/>
            <a:r>
              <a:rPr lang="en-US" sz="2000" dirty="0">
                <a:solidFill>
                  <a:srgbClr val="800000"/>
                </a:solidFill>
              </a:rPr>
              <a:t>Utility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09748" y="3535461"/>
            <a:ext cx="893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-2500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09748" y="4084056"/>
            <a:ext cx="881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-1650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09748" y="4652378"/>
            <a:ext cx="900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-3000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5993" y="5532506"/>
            <a:ext cx="85004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Expected Value with Perfect Information = 0.5*0 + 0.4*-1000 + 0.1*-3000 = -700</a:t>
            </a:r>
          </a:p>
        </p:txBody>
      </p:sp>
      <p:sp>
        <p:nvSpPr>
          <p:cNvPr id="16" name="Left Arrow 15"/>
          <p:cNvSpPr/>
          <p:nvPr/>
        </p:nvSpPr>
        <p:spPr>
          <a:xfrm>
            <a:off x="8510505" y="4240562"/>
            <a:ext cx="457200" cy="30515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203869" y="6094400"/>
            <a:ext cx="2964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EVPI = -700 – (-1650) = 950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11B7B93-F8EE-2F47-9025-696129D043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735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434"/>
    </mc:Choice>
    <mc:Fallback>
      <p:transition spd="slow" advTm="212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5776</TotalTime>
  <Words>448</Words>
  <Application>Microsoft Macintosh PowerPoint</Application>
  <PresentationFormat>On-screen Show (4:3)</PresentationFormat>
  <Paragraphs>156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Decision Theory (2)</vt:lpstr>
      <vt:lpstr>Regret</vt:lpstr>
      <vt:lpstr>Regret/opportunity loss table</vt:lpstr>
      <vt:lpstr>Minimizing Expected Regret</vt:lpstr>
      <vt:lpstr>Minimizing Maximum Regret</vt:lpstr>
      <vt:lpstr>Basic Decision Criteria</vt:lpstr>
      <vt:lpstr>Valuing Information</vt:lpstr>
      <vt:lpstr>Value of Perfect Information</vt:lpstr>
      <vt:lpstr>Value of Perfect Information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51</cp:revision>
  <dcterms:created xsi:type="dcterms:W3CDTF">2012-01-23T08:25:46Z</dcterms:created>
  <dcterms:modified xsi:type="dcterms:W3CDTF">2020-09-09T06:07:10Z</dcterms:modified>
</cp:coreProperties>
</file>

<file path=docProps/thumbnail.jpeg>
</file>